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8"/>
  </p:notesMasterIdLst>
  <p:sldIdLst>
    <p:sldId id="256" r:id="rId2"/>
    <p:sldId id="257" r:id="rId3"/>
    <p:sldId id="258" r:id="rId4"/>
    <p:sldId id="259" r:id="rId5"/>
    <p:sldId id="260" r:id="rId6"/>
    <p:sldId id="262" r:id="rId7"/>
    <p:sldId id="290" r:id="rId8"/>
    <p:sldId id="282" r:id="rId9"/>
    <p:sldId id="291" r:id="rId10"/>
    <p:sldId id="263" r:id="rId11"/>
    <p:sldId id="283" r:id="rId12"/>
    <p:sldId id="284" r:id="rId13"/>
    <p:sldId id="285" r:id="rId14"/>
    <p:sldId id="286" r:id="rId15"/>
    <p:sldId id="287" r:id="rId16"/>
    <p:sldId id="28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21"/>
    <p:restoredTop sz="94648"/>
  </p:normalViewPr>
  <p:slideViewPr>
    <p:cSldViewPr snapToGrid="0" snapToObjects="1">
      <p:cViewPr>
        <p:scale>
          <a:sx n="121" d="100"/>
          <a:sy n="121" d="100"/>
        </p:scale>
        <p:origin x="29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725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91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029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848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797300" rtl="0">
              <a:lnSpc>
                <a:spcPct val="115000"/>
              </a:lnSpc>
              <a:spcBef>
                <a:spcPts val="0"/>
              </a:spcBef>
              <a:spcAft>
                <a:spcPts val="0"/>
              </a:spcAft>
              <a:buClr>
                <a:schemeClr val="dk1"/>
              </a:buClr>
              <a:buSzPts val="1100"/>
              <a:buFont typeface="Arial"/>
              <a:buNone/>
            </a:pPr>
            <a:endParaRPr sz="1050" i="1">
              <a:solidFill>
                <a:schemeClr val="dk1"/>
              </a:solidFill>
              <a:latin typeface="Playfair Display"/>
              <a:ea typeface="Playfair Display"/>
              <a:cs typeface="Playfair Display"/>
              <a:sym typeface="Playfair Display"/>
            </a:endParaRPr>
          </a:p>
          <a:p>
            <a:pPr marL="0" lvl="0" indent="0">
              <a:spcBef>
                <a:spcPts val="0"/>
              </a:spcBef>
              <a:spcAft>
                <a:spcPts val="0"/>
              </a:spcAft>
              <a:buNone/>
            </a:pPr>
            <a:endParaRPr/>
          </a:p>
        </p:txBody>
      </p:sp>
    </p:spTree>
    <p:extLst>
      <p:ext uri="{BB962C8B-B14F-4D97-AF65-F5344CB8AC3E}">
        <p14:creationId xmlns:p14="http://schemas.microsoft.com/office/powerpoint/2010/main" val="702376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501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The variety of popular statistics for luminance contrast mostly reflects the fact that the adaptation state of the eye is affected differently by different kinds of stimulus pattern.</a:t>
            </a:r>
            <a:endParaRPr lang="en-US" b="1" dirty="0" smtClean="0"/>
          </a:p>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5252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46110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11111"/>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598400" y="1763225"/>
            <a:ext cx="5947200" cy="1159800"/>
          </a:xfrm>
          <a:prstGeom prst="rect">
            <a:avLst/>
          </a:prstGeom>
        </p:spPr>
        <p:txBody>
          <a:bodyPr spcFirstLastPara="1" wrap="square" lIns="91425" tIns="91425" rIns="91425" bIns="91425" anchor="t" anchorCtr="0"/>
          <a:lstStyle>
            <a:lvl1pPr lvl="0" algn="ctr">
              <a:spcBef>
                <a:spcPts val="0"/>
              </a:spcBef>
              <a:spcAft>
                <a:spcPts val="0"/>
              </a:spcAft>
              <a:buClr>
                <a:srgbClr val="FFFFFF"/>
              </a:buClr>
              <a:buSzPts val="4800"/>
              <a:buNone/>
              <a:defRPr sz="4800" b="1">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a:p>
        </p:txBody>
      </p:sp>
      <p:grpSp>
        <p:nvGrpSpPr>
          <p:cNvPr id="10" name="Shape 10"/>
          <p:cNvGrpSpPr/>
          <p:nvPr/>
        </p:nvGrpSpPr>
        <p:grpSpPr>
          <a:xfrm>
            <a:off x="3239978" y="-11"/>
            <a:ext cx="2664079" cy="1326980"/>
            <a:chOff x="3578850" y="-50"/>
            <a:chExt cx="1816500" cy="904800"/>
          </a:xfrm>
        </p:grpSpPr>
        <p:sp>
          <p:nvSpPr>
            <p:cNvPr id="11" name="Shape 11"/>
            <p:cNvSpPr/>
            <p:nvPr/>
          </p:nvSpPr>
          <p:spPr>
            <a:xfrm rot="10800000">
              <a:off x="3578850" y="-50"/>
              <a:ext cx="1816500" cy="904800"/>
            </a:xfrm>
            <a:prstGeom prst="triangle">
              <a:avLst>
                <a:gd name="adj" fmla="val 50000"/>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rot="10800000">
              <a:off x="4487250" y="-50"/>
              <a:ext cx="908100" cy="904800"/>
            </a:xfrm>
            <a:prstGeom prst="triangle">
              <a:avLst>
                <a:gd name="adj" fmla="val 100000"/>
              </a:avLst>
            </a:prstGeom>
            <a:solidFill>
              <a:srgbClr val="99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bottom decoration">
  <p:cSld name="BLANK_1">
    <p:spTree>
      <p:nvGrpSpPr>
        <p:cNvPr id="1" name="Shape 44"/>
        <p:cNvGrpSpPr/>
        <p:nvPr/>
      </p:nvGrpSpPr>
      <p:grpSpPr>
        <a:xfrm>
          <a:off x="0" y="0"/>
          <a:ext cx="0" cy="0"/>
          <a:chOff x="0" y="0"/>
          <a:chExt cx="0" cy="0"/>
        </a:xfrm>
      </p:grpSpPr>
      <p:sp>
        <p:nvSpPr>
          <p:cNvPr id="45" name="Shape 45"/>
          <p:cNvSpPr/>
          <p:nvPr/>
        </p:nvSpPr>
        <p:spPr>
          <a:xfrm>
            <a:off x="3821306" y="4465658"/>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129175" y="1659550"/>
            <a:ext cx="4885800" cy="1159800"/>
          </a:xfrm>
          <a:prstGeom prst="rect">
            <a:avLst/>
          </a:prstGeom>
        </p:spPr>
        <p:txBody>
          <a:bodyPr spcFirstLastPara="1" wrap="square" lIns="91425" tIns="91425" rIns="91425" bIns="91425" anchor="t" anchorCtr="0"/>
          <a:lstStyle>
            <a:lvl1pPr lvl="0" algn="ctr" rtl="0">
              <a:spcBef>
                <a:spcPts val="0"/>
              </a:spcBef>
              <a:spcAft>
                <a:spcPts val="0"/>
              </a:spcAft>
              <a:buSzPts val="3600"/>
              <a:buNone/>
              <a:defRPr sz="3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15" name="Shape 15"/>
          <p:cNvSpPr txBox="1">
            <a:spLocks noGrp="1"/>
          </p:cNvSpPr>
          <p:nvPr>
            <p:ph type="subTitle" idx="1"/>
          </p:nvPr>
        </p:nvSpPr>
        <p:spPr>
          <a:xfrm>
            <a:off x="2129175" y="2992450"/>
            <a:ext cx="4885800" cy="784800"/>
          </a:xfrm>
          <a:prstGeom prst="rect">
            <a:avLst/>
          </a:prstGeom>
        </p:spPr>
        <p:txBody>
          <a:bodyPr spcFirstLastPara="1" wrap="square" lIns="91425" tIns="91425" rIns="91425" bIns="91425" anchor="t"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800"/>
              <a:buNone/>
              <a:defRPr sz="1800">
                <a:solidFill>
                  <a:srgbClr val="666666"/>
                </a:solidFill>
              </a:defRPr>
            </a:lvl2pPr>
            <a:lvl3pPr lvl="2" algn="ctr" rtl="0">
              <a:spcBef>
                <a:spcPts val="0"/>
              </a:spcBef>
              <a:spcAft>
                <a:spcPts val="0"/>
              </a:spcAft>
              <a:buClr>
                <a:srgbClr val="666666"/>
              </a:buClr>
              <a:buSzPts val="1800"/>
              <a:buNone/>
              <a:defRPr sz="1800">
                <a:solidFill>
                  <a:srgbClr val="666666"/>
                </a:solidFill>
              </a:defRPr>
            </a:lvl3pPr>
            <a:lvl4pPr lvl="3" algn="ctr" rtl="0">
              <a:spcBef>
                <a:spcPts val="0"/>
              </a:spcBef>
              <a:spcAft>
                <a:spcPts val="0"/>
              </a:spcAft>
              <a:buClr>
                <a:srgbClr val="666666"/>
              </a:buClr>
              <a:buSzPts val="2000"/>
              <a:buNone/>
              <a:defRPr>
                <a:solidFill>
                  <a:srgbClr val="666666"/>
                </a:solidFill>
              </a:defRPr>
            </a:lvl4pPr>
            <a:lvl5pPr lvl="4" algn="ctr" rtl="0">
              <a:spcBef>
                <a:spcPts val="0"/>
              </a:spcBef>
              <a:spcAft>
                <a:spcPts val="0"/>
              </a:spcAft>
              <a:buClr>
                <a:srgbClr val="666666"/>
              </a:buClr>
              <a:buSzPts val="2000"/>
              <a:buNone/>
              <a:defRPr>
                <a:solidFill>
                  <a:srgbClr val="666666"/>
                </a:solidFill>
              </a:defRPr>
            </a:lvl5pPr>
            <a:lvl6pPr lvl="5" algn="ctr" rtl="0">
              <a:spcBef>
                <a:spcPts val="0"/>
              </a:spcBef>
              <a:spcAft>
                <a:spcPts val="0"/>
              </a:spcAft>
              <a:buClr>
                <a:srgbClr val="666666"/>
              </a:buClr>
              <a:buSzPts val="2000"/>
              <a:buNone/>
              <a:defRPr>
                <a:solidFill>
                  <a:srgbClr val="666666"/>
                </a:solidFill>
              </a:defRPr>
            </a:lvl6pPr>
            <a:lvl7pPr lvl="6" algn="ctr" rtl="0">
              <a:spcBef>
                <a:spcPts val="0"/>
              </a:spcBef>
              <a:spcAft>
                <a:spcPts val="0"/>
              </a:spcAft>
              <a:buClr>
                <a:srgbClr val="666666"/>
              </a:buClr>
              <a:buSzPts val="2000"/>
              <a:buNone/>
              <a:defRPr>
                <a:solidFill>
                  <a:srgbClr val="666666"/>
                </a:solidFill>
              </a:defRPr>
            </a:lvl7pPr>
            <a:lvl8pPr lvl="7" algn="ctr" rtl="0">
              <a:spcBef>
                <a:spcPts val="0"/>
              </a:spcBef>
              <a:spcAft>
                <a:spcPts val="0"/>
              </a:spcAft>
              <a:buClr>
                <a:srgbClr val="666666"/>
              </a:buClr>
              <a:buSzPts val="2000"/>
              <a:buNone/>
              <a:defRPr>
                <a:solidFill>
                  <a:srgbClr val="666666"/>
                </a:solidFill>
              </a:defRPr>
            </a:lvl8pPr>
            <a:lvl9pPr lvl="8" algn="ctr" rtl="0">
              <a:spcBef>
                <a:spcPts val="0"/>
              </a:spcBef>
              <a:spcAft>
                <a:spcPts val="0"/>
              </a:spcAft>
              <a:buClr>
                <a:srgbClr val="666666"/>
              </a:buClr>
              <a:buSzPts val="2000"/>
              <a:buNone/>
              <a:defRPr>
                <a:solidFill>
                  <a:srgbClr val="666666"/>
                </a:solidFill>
              </a:defRPr>
            </a:lvl9pPr>
          </a:lstStyle>
          <a:p>
            <a:endParaRPr/>
          </a:p>
        </p:txBody>
      </p:sp>
      <p:sp>
        <p:nvSpPr>
          <p:cNvPr id="16" name="Shape 16"/>
          <p:cNvSpPr/>
          <p:nvPr/>
        </p:nvSpPr>
        <p:spPr>
          <a:xfrm rot="10800000">
            <a:off x="3269346" y="-44122"/>
            <a:ext cx="2605500" cy="12978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454925" y="1045950"/>
            <a:ext cx="4234200" cy="3188400"/>
          </a:xfrm>
          <a:prstGeom prst="rect">
            <a:avLst/>
          </a:prstGeom>
        </p:spPr>
        <p:txBody>
          <a:bodyPr spcFirstLastPara="1" wrap="square" lIns="91425" tIns="91425" rIns="91425" bIns="91425" anchor="t" anchorCtr="0"/>
          <a:lstStyle>
            <a:lvl1pPr marL="457200" lvl="0" indent="-419100" algn="ctr" rtl="0">
              <a:lnSpc>
                <a:spcPct val="115000"/>
              </a:lnSpc>
              <a:spcBef>
                <a:spcPts val="600"/>
              </a:spcBef>
              <a:spcAft>
                <a:spcPts val="0"/>
              </a:spcAft>
              <a:buSzPts val="3000"/>
              <a:buFont typeface="Playfair Display"/>
              <a:buChar char="◈"/>
              <a:defRPr sz="3000" i="1">
                <a:latin typeface="Playfair Display"/>
                <a:ea typeface="Playfair Display"/>
                <a:cs typeface="Playfair Display"/>
                <a:sym typeface="Playfair Display"/>
              </a:defRPr>
            </a:lvl1pPr>
            <a:lvl2pPr marL="914400" lvl="1"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2pPr>
            <a:lvl3pPr marL="1371600" lvl="2"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3pPr>
            <a:lvl4pPr marL="1828800" lvl="3"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4pPr>
            <a:lvl5pPr marL="2286000" lvl="4"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5pPr>
            <a:lvl6pPr marL="2743200" lvl="5"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6pPr>
            <a:lvl7pPr marL="3200400" lvl="6"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7pPr>
            <a:lvl8pPr marL="3657600" lvl="7"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8pPr>
            <a:lvl9pPr marL="4114800" lvl="8" indent="-419100" algn="ctr">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9pPr>
          </a:lstStyle>
          <a:p>
            <a:endParaRPr/>
          </a:p>
        </p:txBody>
      </p:sp>
      <p:sp>
        <p:nvSpPr>
          <p:cNvPr id="19" name="Shape 19"/>
          <p:cNvSpPr txBox="1"/>
          <p:nvPr/>
        </p:nvSpPr>
        <p:spPr>
          <a:xfrm>
            <a:off x="3593400" y="-114731"/>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a:solidFill>
                  <a:srgbClr val="CC0000"/>
                </a:solidFill>
                <a:latin typeface="Playfair Display"/>
                <a:ea typeface="Playfair Display"/>
                <a:cs typeface="Playfair Display"/>
                <a:sym typeface="Playfair Display"/>
              </a:rPr>
              <a:t>“</a:t>
            </a:r>
            <a:endParaRPr sz="6000">
              <a:solidFill>
                <a:srgbClr val="CC0000"/>
              </a:solidFill>
              <a:latin typeface="Playfair Display"/>
              <a:ea typeface="Playfair Display"/>
              <a:cs typeface="Playfair Display"/>
              <a:sym typeface="Playfair Display"/>
            </a:endParaRPr>
          </a:p>
        </p:txBody>
      </p:sp>
      <p:sp>
        <p:nvSpPr>
          <p:cNvPr id="20" name="Shape 20"/>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3" name="Shape 23"/>
          <p:cNvSpPr txBox="1">
            <a:spLocks noGrp="1"/>
          </p:cNvSpPr>
          <p:nvPr>
            <p:ph type="body" idx="1"/>
          </p:nvPr>
        </p:nvSpPr>
        <p:spPr>
          <a:xfrm>
            <a:off x="1031425" y="1351100"/>
            <a:ext cx="7081200" cy="34623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4" name="Shape 24"/>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Shape 27"/>
          <p:cNvSpPr txBox="1">
            <a:spLocks noGrp="1"/>
          </p:cNvSpPr>
          <p:nvPr>
            <p:ph type="body" idx="1"/>
          </p:nvPr>
        </p:nvSpPr>
        <p:spPr>
          <a:xfrm>
            <a:off x="784100" y="1453625"/>
            <a:ext cx="3677100" cy="3472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8" name="Shape 28"/>
          <p:cNvSpPr txBox="1">
            <a:spLocks noGrp="1"/>
          </p:cNvSpPr>
          <p:nvPr>
            <p:ph type="body" idx="2"/>
          </p:nvPr>
        </p:nvSpPr>
        <p:spPr>
          <a:xfrm>
            <a:off x="4682718" y="1453625"/>
            <a:ext cx="3677100" cy="3472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9" name="Shape 29"/>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rtl="0">
              <a:spcBef>
                <a:spcPts val="0"/>
              </a:spcBef>
              <a:spcAft>
                <a:spcPts val="0"/>
              </a:spcAft>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 name="Shape 32"/>
          <p:cNvSpPr txBox="1">
            <a:spLocks noGrp="1"/>
          </p:cNvSpPr>
          <p:nvPr>
            <p:ph type="body" idx="1"/>
          </p:nvPr>
        </p:nvSpPr>
        <p:spPr>
          <a:xfrm>
            <a:off x="539000"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3" name="Shape 33"/>
          <p:cNvSpPr txBox="1">
            <a:spLocks noGrp="1"/>
          </p:cNvSpPr>
          <p:nvPr>
            <p:ph type="body" idx="2"/>
          </p:nvPr>
        </p:nvSpPr>
        <p:spPr>
          <a:xfrm>
            <a:off x="3250326"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4" name="Shape 34"/>
          <p:cNvSpPr txBox="1">
            <a:spLocks noGrp="1"/>
          </p:cNvSpPr>
          <p:nvPr>
            <p:ph type="body" idx="3"/>
          </p:nvPr>
        </p:nvSpPr>
        <p:spPr>
          <a:xfrm>
            <a:off x="5961653"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Shape 35"/>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Shape 38"/>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2352350" y="4177700"/>
            <a:ext cx="4439400" cy="519600"/>
          </a:xfrm>
          <a:prstGeom prst="rect">
            <a:avLst/>
          </a:prstGeom>
        </p:spPr>
        <p:txBody>
          <a:bodyPr spcFirstLastPara="1" wrap="square" lIns="91425" tIns="91425" rIns="91425" bIns="91425" anchor="b" anchorCtr="0"/>
          <a:lstStyle>
            <a:lvl1pPr marL="457200" lvl="0" indent="-228600" algn="ctr">
              <a:spcBef>
                <a:spcPts val="360"/>
              </a:spcBef>
              <a:spcAft>
                <a:spcPts val="0"/>
              </a:spcAft>
              <a:buClr>
                <a:srgbClr val="666666"/>
              </a:buClr>
              <a:buSzPts val="1400"/>
              <a:buNone/>
              <a:defRPr sz="1400">
                <a:solidFill>
                  <a:srgbClr val="666666"/>
                </a:solidFill>
              </a:defRPr>
            </a:lvl1pPr>
          </a:lstStyle>
          <a:p>
            <a:endParaRPr/>
          </a:p>
        </p:txBody>
      </p:sp>
      <p:sp>
        <p:nvSpPr>
          <p:cNvPr id="41" name="Shape 41"/>
          <p:cNvSpPr/>
          <p:nvPr/>
        </p:nvSpPr>
        <p:spPr>
          <a:xfrm>
            <a:off x="3821306" y="4697309"/>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op decoration" type="blank">
  <p:cSld name="BLANK">
    <p:spTree>
      <p:nvGrpSpPr>
        <p:cNvPr id="1" name="Shape 42"/>
        <p:cNvGrpSpPr/>
        <p:nvPr/>
      </p:nvGrpSpPr>
      <p:grpSpPr>
        <a:xfrm>
          <a:off x="0" y="0"/>
          <a:ext cx="0" cy="0"/>
          <a:chOff x="0" y="0"/>
          <a:chExt cx="0" cy="0"/>
        </a:xfrm>
      </p:grpSpPr>
      <p:sp>
        <p:nvSpPr>
          <p:cNvPr id="43" name="Shape 43"/>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750150"/>
            <a:ext cx="7081200" cy="539100"/>
          </a:xfrm>
          <a:prstGeom prst="rect">
            <a:avLst/>
          </a:prstGeom>
          <a:noFill/>
          <a:ln>
            <a:noFill/>
          </a:ln>
        </p:spPr>
        <p:txBody>
          <a:bodyPr spcFirstLastPara="1" wrap="square" lIns="91425" tIns="91425" rIns="91425" bIns="91425" anchor="t" anchorCtr="0"/>
          <a:lstStyle>
            <a:lvl1pPr lvl="0" algn="ctr">
              <a:spcBef>
                <a:spcPts val="0"/>
              </a:spcBef>
              <a:spcAft>
                <a:spcPts val="0"/>
              </a:spcAft>
              <a:buSzPts val="1800"/>
              <a:buFont typeface="Playfair Display"/>
              <a:buNone/>
              <a:defRPr sz="1800" i="1">
                <a:latin typeface="Playfair Display"/>
                <a:ea typeface="Playfair Display"/>
                <a:cs typeface="Playfair Display"/>
                <a:sym typeface="Playfair Display"/>
              </a:defRPr>
            </a:lvl1pPr>
            <a:lvl2pPr lvl="1">
              <a:spcBef>
                <a:spcPts val="0"/>
              </a:spcBef>
              <a:spcAft>
                <a:spcPts val="0"/>
              </a:spcAft>
              <a:buSzPts val="3600"/>
              <a:buNone/>
              <a:defRPr sz="3600" b="1"/>
            </a:lvl2pPr>
            <a:lvl3pPr lvl="2">
              <a:spcBef>
                <a:spcPts val="0"/>
              </a:spcBef>
              <a:spcAft>
                <a:spcPts val="0"/>
              </a:spcAft>
              <a:buSzPts val="3600"/>
              <a:buNone/>
              <a:defRPr sz="3600" b="1"/>
            </a:lvl3pPr>
            <a:lvl4pPr lvl="3">
              <a:spcBef>
                <a:spcPts val="0"/>
              </a:spcBef>
              <a:spcAft>
                <a:spcPts val="0"/>
              </a:spcAft>
              <a:buSzPts val="3600"/>
              <a:buNone/>
              <a:defRPr sz="3600" b="1"/>
            </a:lvl4pPr>
            <a:lvl5pPr lvl="4">
              <a:spcBef>
                <a:spcPts val="0"/>
              </a:spcBef>
              <a:spcAft>
                <a:spcPts val="0"/>
              </a:spcAft>
              <a:buSzPts val="3600"/>
              <a:buNone/>
              <a:defRPr sz="3600" b="1"/>
            </a:lvl5pPr>
            <a:lvl6pPr lvl="5">
              <a:spcBef>
                <a:spcPts val="0"/>
              </a:spcBef>
              <a:spcAft>
                <a:spcPts val="0"/>
              </a:spcAft>
              <a:buSzPts val="3600"/>
              <a:buNone/>
              <a:defRPr sz="3600" b="1"/>
            </a:lvl6pPr>
            <a:lvl7pPr lvl="6">
              <a:spcBef>
                <a:spcPts val="0"/>
              </a:spcBef>
              <a:spcAft>
                <a:spcPts val="0"/>
              </a:spcAft>
              <a:buSzPts val="3600"/>
              <a:buNone/>
              <a:defRPr sz="3600" b="1"/>
            </a:lvl7pPr>
            <a:lvl8pPr lvl="7">
              <a:spcBef>
                <a:spcPts val="0"/>
              </a:spcBef>
              <a:spcAft>
                <a:spcPts val="0"/>
              </a:spcAft>
              <a:buSzPts val="3600"/>
              <a:buNone/>
              <a:defRPr sz="3600" b="1"/>
            </a:lvl8pPr>
            <a:lvl9pPr lvl="8">
              <a:spcBef>
                <a:spcPts val="0"/>
              </a:spcBef>
              <a:spcAft>
                <a:spcPts val="0"/>
              </a:spcAft>
              <a:buSzPts val="3600"/>
              <a:buNone/>
              <a:defRPr sz="3600" b="1"/>
            </a:lvl9pPr>
          </a:lstStyle>
          <a:p>
            <a:endParaRPr/>
          </a:p>
        </p:txBody>
      </p:sp>
      <p:sp>
        <p:nvSpPr>
          <p:cNvPr id="7" name="Shape 7"/>
          <p:cNvSpPr txBox="1">
            <a:spLocks noGrp="1"/>
          </p:cNvSpPr>
          <p:nvPr>
            <p:ph type="body" idx="1"/>
          </p:nvPr>
        </p:nvSpPr>
        <p:spPr>
          <a:xfrm>
            <a:off x="1031425" y="1351100"/>
            <a:ext cx="7081200" cy="3462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CC0000"/>
              </a:buClr>
              <a:buSzPts val="2400"/>
              <a:buFont typeface="Lora"/>
              <a:buChar char="◈"/>
              <a:defRPr sz="2400">
                <a:latin typeface="Lora"/>
                <a:ea typeface="Lora"/>
                <a:cs typeface="Lora"/>
                <a:sym typeface="Lora"/>
              </a:defRPr>
            </a:lvl1pPr>
            <a:lvl2pPr marL="914400" lvl="1"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2pPr>
            <a:lvl3pPr marL="1371600" lvl="2"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3pPr>
            <a:lvl4pPr marL="1828800" lvl="3"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4pPr>
            <a:lvl5pPr marL="2286000" lvl="4"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5pPr>
            <a:lvl6pPr marL="2743200" lvl="5"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6pPr>
            <a:lvl7pPr marL="3200400" lvl="6"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7pPr>
            <a:lvl8pPr marL="3657600" lvl="7" indent="-355600">
              <a:lnSpc>
                <a:spcPct val="115000"/>
              </a:lnSpc>
              <a:spcBef>
                <a:spcPts val="0"/>
              </a:spcBef>
              <a:spcAft>
                <a:spcPts val="0"/>
              </a:spcAft>
              <a:buSzPts val="2000"/>
              <a:buFont typeface="Lora"/>
              <a:buChar char="○"/>
              <a:defRPr sz="2000">
                <a:latin typeface="Lora"/>
                <a:ea typeface="Lora"/>
                <a:cs typeface="Lora"/>
                <a:sym typeface="Lora"/>
              </a:defRPr>
            </a:lvl8pPr>
            <a:lvl9pPr marL="4114800" lvl="8" indent="-355600">
              <a:lnSpc>
                <a:spcPct val="115000"/>
              </a:lnSpc>
              <a:spcBef>
                <a:spcPts val="0"/>
              </a:spcBef>
              <a:spcAft>
                <a:spcPts val="0"/>
              </a:spcAft>
              <a:buSzPts val="2000"/>
              <a:buFont typeface="Lora"/>
              <a:buChar char="■"/>
              <a:defRPr sz="2000">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tiff"/><Relationship Id="rId6" Type="http://schemas.openxmlformats.org/officeDocument/2006/relationships/hyperlink" Target="https://www.cambridgeincolour.com/tutorials/local-contrast-enhancement.htm"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trentsizemore.com/blog/2017/11/09/global-vs-local-contrast/"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tiff"/><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798750" y="1615025"/>
            <a:ext cx="7732800" cy="18081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3000" dirty="0"/>
              <a:t>Contrast in complex images</a:t>
            </a:r>
            <a:endParaRPr sz="3000" dirty="0"/>
          </a:p>
          <a:p>
            <a:pPr marL="0" lvl="0" indent="0">
              <a:spcBef>
                <a:spcPts val="0"/>
              </a:spcBef>
              <a:spcAft>
                <a:spcPts val="0"/>
              </a:spcAft>
              <a:buNone/>
            </a:pPr>
            <a:endParaRPr dirty="0"/>
          </a:p>
        </p:txBody>
      </p:sp>
      <p:grpSp>
        <p:nvGrpSpPr>
          <p:cNvPr id="135" name="Shape 135"/>
          <p:cNvGrpSpPr/>
          <p:nvPr/>
        </p:nvGrpSpPr>
        <p:grpSpPr>
          <a:xfrm>
            <a:off x="4411033" y="332492"/>
            <a:ext cx="321429" cy="523991"/>
            <a:chOff x="6730350" y="2315900"/>
            <a:chExt cx="257700" cy="420100"/>
          </a:xfrm>
        </p:grpSpPr>
        <p:sp>
          <p:nvSpPr>
            <p:cNvPr id="136" name="Shape 136"/>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Shape 141"/>
          <p:cNvSpPr txBox="1">
            <a:spLocks noGrp="1"/>
          </p:cNvSpPr>
          <p:nvPr>
            <p:ph type="ctrTitle"/>
          </p:nvPr>
        </p:nvSpPr>
        <p:spPr>
          <a:xfrm>
            <a:off x="1414950" y="3704050"/>
            <a:ext cx="6314100" cy="44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smtClean="0"/>
              <a:t>By </a:t>
            </a:r>
            <a:r>
              <a:rPr lang="en" sz="1800" dirty="0" err="1"/>
              <a:t>Xuhong</a:t>
            </a:r>
            <a:r>
              <a:rPr lang="en" sz="1800" dirty="0"/>
              <a:t> </a:t>
            </a:r>
            <a:r>
              <a:rPr lang="en" sz="1800" dirty="0" smtClean="0"/>
              <a:t>Cao</a:t>
            </a:r>
            <a:endParaRPr sz="1800" dirty="0"/>
          </a:p>
          <a:p>
            <a:pPr marL="0" lvl="0" indent="0"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Band-Limited Contrast</a:t>
            </a:r>
          </a:p>
          <a:p>
            <a:pPr lvl="1"/>
            <a:r>
              <a:rPr lang="en-US" sz="1600" dirty="0"/>
              <a:t>This definition </a:t>
            </a:r>
            <a:r>
              <a:rPr lang="en-US" sz="1600" dirty="0" smtClean="0"/>
              <a:t>was applied </a:t>
            </a:r>
            <a:r>
              <a:rPr lang="en-US" sz="1600" dirty="0"/>
              <a:t>globally to the whole image as well as to one-quarter or one-sixteenth </a:t>
            </a:r>
            <a:r>
              <a:rPr lang="en-US" sz="1600" dirty="0" err="1"/>
              <a:t>subimages</a:t>
            </a:r>
            <a:r>
              <a:rPr lang="en-US" sz="1600" dirty="0"/>
              <a:t> in </a:t>
            </a:r>
            <a:r>
              <a:rPr lang="en-US" sz="1600" dirty="0" err="1"/>
              <a:t>nonoverlapping</a:t>
            </a:r>
            <a:r>
              <a:rPr lang="en-US" sz="1600" dirty="0"/>
              <a:t> windows. </a:t>
            </a:r>
          </a:p>
          <a:p>
            <a:pPr lvl="1"/>
            <a:endParaRPr lang="en-US" sz="1600" dirty="0"/>
          </a:p>
        </p:txBody>
      </p:sp>
      <p:pic>
        <p:nvPicPr>
          <p:cNvPr id="3" name="Picture 2"/>
          <p:cNvPicPr>
            <a:picLocks noChangeAspect="1"/>
          </p:cNvPicPr>
          <p:nvPr/>
        </p:nvPicPr>
        <p:blipFill>
          <a:blip r:embed="rId3"/>
          <a:stretch>
            <a:fillRect/>
          </a:stretch>
        </p:blipFill>
        <p:spPr>
          <a:xfrm>
            <a:off x="1606089" y="2688022"/>
            <a:ext cx="2903450" cy="910534"/>
          </a:xfrm>
          <a:prstGeom prst="rect">
            <a:avLst/>
          </a:prstGeom>
        </p:spPr>
      </p:pic>
      <p:sp>
        <p:nvSpPr>
          <p:cNvPr id="10" name="Text Placeholder 1"/>
          <p:cNvSpPr>
            <a:spLocks noGrp="1"/>
          </p:cNvSpPr>
          <p:nvPr>
            <p:ph type="body" idx="2"/>
          </p:nvPr>
        </p:nvSpPr>
        <p:spPr>
          <a:xfrm>
            <a:off x="4357121" y="2429598"/>
            <a:ext cx="3009749" cy="1168958"/>
          </a:xfrm>
        </p:spPr>
        <p:txBody>
          <a:bodyPr/>
          <a:lstStyle/>
          <a:p>
            <a:pPr marL="171450" indent="-171450">
              <a:buFont typeface="Arial" charset="0"/>
              <a:buChar char="•"/>
            </a:pPr>
            <a:r>
              <a:rPr lang="en-US" sz="1200" dirty="0" smtClean="0"/>
              <a:t>A(</a:t>
            </a:r>
            <a:r>
              <a:rPr lang="en-US" sz="1200" dirty="0" err="1" smtClean="0"/>
              <a:t>u,v</a:t>
            </a:r>
            <a:r>
              <a:rPr lang="en-US" sz="1200" dirty="0"/>
              <a:t>) : Amplitude of the Fourier transform of the image</a:t>
            </a:r>
          </a:p>
          <a:p>
            <a:pPr marL="171450" indent="-171450">
              <a:buFont typeface="Arial" charset="0"/>
              <a:buChar char="•"/>
            </a:pPr>
            <a:r>
              <a:rPr lang="en-US" sz="1200" dirty="0"/>
              <a:t>DC: the zero frequency component.</a:t>
            </a:r>
          </a:p>
          <a:p>
            <a:pPr lvl="1"/>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New definition: Local band-limited contrast</a:t>
            </a:r>
          </a:p>
          <a:p>
            <a:pPr lvl="1"/>
            <a:r>
              <a:rPr lang="en-US" sz="1600" dirty="0"/>
              <a:t>Since human contrast sensitivity is highly dependent on spatial frequency, </a:t>
            </a:r>
            <a:r>
              <a:rPr lang="en-US" sz="1600" dirty="0" smtClean="0"/>
              <a:t>especially </a:t>
            </a:r>
            <a:r>
              <a:rPr lang="en-US" sz="1600" dirty="0"/>
              <a:t>at threshold, contrast for each spatial frequency band is calculated separately. </a:t>
            </a:r>
          </a:p>
          <a:p>
            <a:pPr lvl="1"/>
            <a:endParaRPr lang="en-US" sz="1600" dirty="0"/>
          </a:p>
        </p:txBody>
      </p:sp>
      <p:sp>
        <p:nvSpPr>
          <p:cNvPr id="10" name="Text Placeholder 1"/>
          <p:cNvSpPr>
            <a:spLocks noGrp="1"/>
          </p:cNvSpPr>
          <p:nvPr>
            <p:ph type="body" idx="2"/>
          </p:nvPr>
        </p:nvSpPr>
        <p:spPr>
          <a:xfrm>
            <a:off x="3973643" y="2688022"/>
            <a:ext cx="3009749" cy="1182456"/>
          </a:xfrm>
        </p:spPr>
        <p:txBody>
          <a:bodyPr/>
          <a:lstStyle/>
          <a:p>
            <a:pPr marL="171450" indent="-171450">
              <a:buFont typeface="Arial" charset="0"/>
              <a:buChar char="•"/>
            </a:pPr>
            <a:r>
              <a:rPr lang="en-US" sz="1200" dirty="0" smtClean="0"/>
              <a:t>f (x, y): the original image</a:t>
            </a:r>
          </a:p>
          <a:p>
            <a:pPr marL="171450" indent="-171450">
              <a:buFont typeface="Arial" charset="0"/>
              <a:buChar char="•"/>
            </a:pPr>
            <a:r>
              <a:rPr lang="en-US" sz="1200" dirty="0" smtClean="0"/>
              <a:t>g (x, y): inverse Fourier transform of the band-pass filter transform G(r)</a:t>
            </a:r>
          </a:p>
          <a:p>
            <a:pPr marL="171450" indent="-171450">
              <a:buFont typeface="Arial" charset="0"/>
              <a:buChar char="•"/>
            </a:pPr>
            <a:r>
              <a:rPr lang="en-US" sz="1200" dirty="0" smtClean="0"/>
              <a:t>l (x, y</a:t>
            </a:r>
            <a:r>
              <a:rPr lang="en-US" sz="1200" smtClean="0"/>
              <a:t>): luminance of the point</a:t>
            </a:r>
            <a:endParaRPr lang="en-US" sz="1200" dirty="0"/>
          </a:p>
        </p:txBody>
      </p:sp>
      <p:pic>
        <p:nvPicPr>
          <p:cNvPr id="3" name="Picture 2"/>
          <p:cNvPicPr>
            <a:picLocks noChangeAspect="1"/>
          </p:cNvPicPr>
          <p:nvPr/>
        </p:nvPicPr>
        <p:blipFill>
          <a:blip r:embed="rId3"/>
          <a:stretch>
            <a:fillRect/>
          </a:stretch>
        </p:blipFill>
        <p:spPr>
          <a:xfrm>
            <a:off x="1611172" y="3234699"/>
            <a:ext cx="2029812" cy="324770"/>
          </a:xfrm>
          <a:prstGeom prst="rect">
            <a:avLst/>
          </a:prstGeom>
        </p:spPr>
      </p:pic>
      <p:pic>
        <p:nvPicPr>
          <p:cNvPr id="5" name="Picture 4"/>
          <p:cNvPicPr>
            <a:picLocks noChangeAspect="1"/>
          </p:cNvPicPr>
          <p:nvPr/>
        </p:nvPicPr>
        <p:blipFill>
          <a:blip r:embed="rId4"/>
          <a:stretch>
            <a:fillRect/>
          </a:stretch>
        </p:blipFill>
        <p:spPr>
          <a:xfrm>
            <a:off x="1712797" y="3559469"/>
            <a:ext cx="1826562" cy="622018"/>
          </a:xfrm>
          <a:prstGeom prst="rect">
            <a:avLst/>
          </a:prstGeom>
        </p:spPr>
      </p:pic>
      <p:pic>
        <p:nvPicPr>
          <p:cNvPr id="4" name="Picture 3"/>
          <p:cNvPicPr>
            <a:picLocks noChangeAspect="1"/>
          </p:cNvPicPr>
          <p:nvPr/>
        </p:nvPicPr>
        <p:blipFill>
          <a:blip r:embed="rId5"/>
          <a:stretch>
            <a:fillRect/>
          </a:stretch>
        </p:blipFill>
        <p:spPr>
          <a:xfrm>
            <a:off x="1402880" y="2797173"/>
            <a:ext cx="2446395" cy="328375"/>
          </a:xfrm>
          <a:prstGeom prst="rect">
            <a:avLst/>
          </a:prstGeom>
        </p:spPr>
      </p:pic>
    </p:spTree>
    <p:extLst>
      <p:ext uri="{BB962C8B-B14F-4D97-AF65-F5344CB8AC3E}">
        <p14:creationId xmlns:p14="http://schemas.microsoft.com/office/powerpoint/2010/main" val="742744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New definition: Local band-limited contrast</a:t>
            </a:r>
          </a:p>
        </p:txBody>
      </p:sp>
      <p:sp>
        <p:nvSpPr>
          <p:cNvPr id="4" name="Text Placeholder 3"/>
          <p:cNvSpPr>
            <a:spLocks noGrp="1"/>
          </p:cNvSpPr>
          <p:nvPr>
            <p:ph type="body" idx="2"/>
          </p:nvPr>
        </p:nvSpPr>
        <p:spPr>
          <a:xfrm>
            <a:off x="4692691" y="1629659"/>
            <a:ext cx="3677100" cy="2613878"/>
          </a:xfrm>
        </p:spPr>
        <p:txBody>
          <a:bodyPr/>
          <a:lstStyle/>
          <a:p>
            <a:r>
              <a:rPr lang="en-US" sz="1400" dirty="0" smtClean="0"/>
              <a:t>Left column: Bandpass amplitude image</a:t>
            </a:r>
          </a:p>
          <a:p>
            <a:r>
              <a:rPr lang="en-US" sz="1400" dirty="0" smtClean="0"/>
              <a:t>Right column: Local band-limited contrast image</a:t>
            </a:r>
          </a:p>
          <a:p>
            <a:endParaRPr lang="en-US" sz="1400" dirty="0"/>
          </a:p>
          <a:p>
            <a:r>
              <a:rPr lang="en-US" sz="1400" dirty="0" smtClean="0"/>
              <a:t>Top: 16 cycles per picture</a:t>
            </a:r>
          </a:p>
          <a:p>
            <a:r>
              <a:rPr lang="en-US" sz="1400" dirty="0" smtClean="0"/>
              <a:t>Down: 32 cycles per picture</a:t>
            </a:r>
          </a:p>
          <a:p>
            <a:endParaRPr lang="en-US" sz="1400" dirty="0"/>
          </a:p>
        </p:txBody>
      </p:sp>
      <p:pic>
        <p:nvPicPr>
          <p:cNvPr id="6" name="Picture 5"/>
          <p:cNvPicPr>
            <a:picLocks noChangeAspect="1"/>
          </p:cNvPicPr>
          <p:nvPr/>
        </p:nvPicPr>
        <p:blipFill>
          <a:blip r:embed="rId3"/>
          <a:stretch>
            <a:fillRect/>
          </a:stretch>
        </p:blipFill>
        <p:spPr>
          <a:xfrm>
            <a:off x="1353015" y="1621776"/>
            <a:ext cx="2855745" cy="2638853"/>
          </a:xfrm>
          <a:prstGeom prst="rect">
            <a:avLst/>
          </a:prstGeom>
        </p:spPr>
      </p:pic>
    </p:spTree>
    <p:extLst>
      <p:ext uri="{BB962C8B-B14F-4D97-AF65-F5344CB8AC3E}">
        <p14:creationId xmlns:p14="http://schemas.microsoft.com/office/powerpoint/2010/main" val="1206202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1145988" y="489274"/>
            <a:ext cx="6417832" cy="1667948"/>
          </a:xfrm>
        </p:spPr>
        <p:txBody>
          <a:bodyPr/>
          <a:lstStyle/>
          <a:p>
            <a:r>
              <a:rPr lang="en-US" sz="1600" b="1" dirty="0" smtClean="0"/>
              <a:t>New definition: Local band-limited contrast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31" y="1239782"/>
            <a:ext cx="1077748" cy="954967"/>
          </a:xfrm>
          <a:prstGeom prst="rect">
            <a:avLst/>
          </a:prstGeom>
        </p:spPr>
      </p:pic>
      <p:sp>
        <p:nvSpPr>
          <p:cNvPr id="7" name="Plus 6"/>
          <p:cNvSpPr/>
          <p:nvPr/>
        </p:nvSpPr>
        <p:spPr>
          <a:xfrm>
            <a:off x="2710698" y="1569163"/>
            <a:ext cx="327620" cy="2962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500" y="1282700"/>
            <a:ext cx="1033957" cy="912049"/>
          </a:xfrm>
          <a:prstGeom prst="rect">
            <a:avLst/>
          </a:prstGeom>
        </p:spPr>
      </p:pic>
      <p:sp>
        <p:nvSpPr>
          <p:cNvPr id="9" name="Equal 8"/>
          <p:cNvSpPr/>
          <p:nvPr/>
        </p:nvSpPr>
        <p:spPr>
          <a:xfrm>
            <a:off x="4354904" y="1569163"/>
            <a:ext cx="332274" cy="28646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625" y="1288505"/>
            <a:ext cx="983172" cy="912049"/>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31" y="2738168"/>
            <a:ext cx="1077748" cy="954967"/>
          </a:xfrm>
          <a:prstGeom prst="rect">
            <a:avLst/>
          </a:prstGeom>
        </p:spPr>
      </p:pic>
      <p:sp>
        <p:nvSpPr>
          <p:cNvPr id="15" name="Plus 14"/>
          <p:cNvSpPr/>
          <p:nvPr/>
        </p:nvSpPr>
        <p:spPr>
          <a:xfrm>
            <a:off x="2710698" y="3067549"/>
            <a:ext cx="327620" cy="2962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qual 16"/>
          <p:cNvSpPr/>
          <p:nvPr/>
        </p:nvSpPr>
        <p:spPr>
          <a:xfrm>
            <a:off x="4354904" y="3067549"/>
            <a:ext cx="332274" cy="28646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625" y="2781086"/>
            <a:ext cx="986235" cy="91204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098" y="2781528"/>
            <a:ext cx="1005025" cy="912049"/>
          </a:xfrm>
          <a:prstGeom prst="rect">
            <a:avLst/>
          </a:prstGeom>
        </p:spPr>
      </p:pic>
      <p:sp>
        <p:nvSpPr>
          <p:cNvPr id="13" name="Rectangle 12"/>
          <p:cNvSpPr/>
          <p:nvPr/>
        </p:nvSpPr>
        <p:spPr>
          <a:xfrm>
            <a:off x="2600114" y="979271"/>
            <a:ext cx="2343911" cy="307777"/>
          </a:xfrm>
          <a:prstGeom prst="rect">
            <a:avLst/>
          </a:prstGeom>
        </p:spPr>
        <p:txBody>
          <a:bodyPr wrap="none">
            <a:spAutoFit/>
          </a:bodyPr>
          <a:lstStyle/>
          <a:p>
            <a:r>
              <a:rPr lang="en-US"/>
              <a:t>Bandpass amplitude image</a:t>
            </a:r>
            <a:endParaRPr lang="en-US" dirty="0"/>
          </a:p>
        </p:txBody>
      </p:sp>
      <p:sp>
        <p:nvSpPr>
          <p:cNvPr id="19" name="Rectangle 18"/>
          <p:cNvSpPr/>
          <p:nvPr/>
        </p:nvSpPr>
        <p:spPr>
          <a:xfrm>
            <a:off x="2342030" y="2436158"/>
            <a:ext cx="2860078" cy="307777"/>
          </a:xfrm>
          <a:prstGeom prst="rect">
            <a:avLst/>
          </a:prstGeom>
        </p:spPr>
        <p:txBody>
          <a:bodyPr wrap="none">
            <a:spAutoFit/>
          </a:bodyPr>
          <a:lstStyle/>
          <a:p>
            <a:r>
              <a:rPr lang="en-US"/>
              <a:t>Local band-limited contrast image</a:t>
            </a:r>
            <a:endParaRPr lang="en-US" dirty="0"/>
          </a:p>
        </p:txBody>
      </p:sp>
      <p:sp>
        <p:nvSpPr>
          <p:cNvPr id="23" name="Rectangle 22"/>
          <p:cNvSpPr/>
          <p:nvPr/>
        </p:nvSpPr>
        <p:spPr>
          <a:xfrm>
            <a:off x="5879797" y="1584835"/>
            <a:ext cx="1875835" cy="307777"/>
          </a:xfrm>
          <a:prstGeom prst="rect">
            <a:avLst/>
          </a:prstGeom>
        </p:spPr>
        <p:txBody>
          <a:bodyPr wrap="none">
            <a:spAutoFit/>
          </a:bodyPr>
          <a:lstStyle/>
          <a:p>
            <a:r>
              <a:rPr lang="en-US" dirty="0" smtClean="0"/>
              <a:t>Reconstructed image</a:t>
            </a:r>
            <a:endParaRPr lang="en-US" dirty="0"/>
          </a:p>
        </p:txBody>
      </p:sp>
      <p:sp>
        <p:nvSpPr>
          <p:cNvPr id="24" name="Rectangle 23"/>
          <p:cNvSpPr/>
          <p:nvPr/>
        </p:nvSpPr>
        <p:spPr>
          <a:xfrm>
            <a:off x="5879797" y="3060086"/>
            <a:ext cx="1875835" cy="307777"/>
          </a:xfrm>
          <a:prstGeom prst="rect">
            <a:avLst/>
          </a:prstGeom>
        </p:spPr>
        <p:txBody>
          <a:bodyPr wrap="none">
            <a:spAutoFit/>
          </a:bodyPr>
          <a:lstStyle/>
          <a:p>
            <a:r>
              <a:rPr lang="en-US" dirty="0" smtClean="0"/>
              <a:t>Reconstructed image</a:t>
            </a:r>
            <a:endParaRPr lang="en-US" dirty="0"/>
          </a:p>
        </p:txBody>
      </p:sp>
    </p:spTree>
    <p:extLst>
      <p:ext uri="{BB962C8B-B14F-4D97-AF65-F5344CB8AC3E}">
        <p14:creationId xmlns:p14="http://schemas.microsoft.com/office/powerpoint/2010/main" val="811406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ext Placeholder 1"/>
          <p:cNvSpPr>
            <a:spLocks noGrp="1"/>
          </p:cNvSpPr>
          <p:nvPr>
            <p:ph type="body" idx="2"/>
          </p:nvPr>
        </p:nvSpPr>
        <p:spPr>
          <a:xfrm>
            <a:off x="1145988" y="489274"/>
            <a:ext cx="6417832" cy="1667948"/>
          </a:xfrm>
        </p:spPr>
        <p:txBody>
          <a:bodyPr/>
          <a:lstStyle/>
          <a:p>
            <a:r>
              <a:rPr lang="en-US" sz="1600" b="1" dirty="0" smtClean="0"/>
              <a:t>New definition: Local band-limited contrast</a:t>
            </a:r>
          </a:p>
        </p:txBody>
      </p: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03453" y="1322646"/>
            <a:ext cx="1981634" cy="169507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135" y="1323248"/>
            <a:ext cx="2002347" cy="1700290"/>
          </a:xfrm>
          <a:prstGeom prst="rect">
            <a:avLst/>
          </a:prstGeom>
        </p:spPr>
      </p:pic>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p:cNvPicPr>
            <a:picLocks noChangeAspect="1"/>
          </p:cNvPicPr>
          <p:nvPr/>
        </p:nvPicPr>
        <p:blipFill>
          <a:blip r:embed="rId5"/>
          <a:stretch>
            <a:fillRect/>
          </a:stretch>
        </p:blipFill>
        <p:spPr>
          <a:xfrm>
            <a:off x="2982482" y="3023538"/>
            <a:ext cx="2420971" cy="2005431"/>
          </a:xfrm>
          <a:prstGeom prst="rect">
            <a:avLst/>
          </a:prstGeom>
        </p:spPr>
      </p:pic>
      <p:sp>
        <p:nvSpPr>
          <p:cNvPr id="6" name="TextBox 5"/>
          <p:cNvSpPr txBox="1"/>
          <p:nvPr/>
        </p:nvSpPr>
        <p:spPr>
          <a:xfrm>
            <a:off x="1546789" y="3017720"/>
            <a:ext cx="761747" cy="307777"/>
          </a:xfrm>
          <a:prstGeom prst="rect">
            <a:avLst/>
          </a:prstGeom>
          <a:noFill/>
        </p:spPr>
        <p:txBody>
          <a:bodyPr wrap="none" rtlCol="0">
            <a:spAutoFit/>
          </a:bodyPr>
          <a:lstStyle/>
          <a:p>
            <a:r>
              <a:rPr lang="en-US" dirty="0" smtClean="0"/>
              <a:t>original</a:t>
            </a:r>
            <a:endParaRPr lang="en-US" dirty="0"/>
          </a:p>
        </p:txBody>
      </p:sp>
      <p:sp>
        <p:nvSpPr>
          <p:cNvPr id="7" name="TextBox 6"/>
          <p:cNvSpPr txBox="1"/>
          <p:nvPr/>
        </p:nvSpPr>
        <p:spPr>
          <a:xfrm>
            <a:off x="3646070" y="2709943"/>
            <a:ext cx="1239442" cy="307777"/>
          </a:xfrm>
          <a:prstGeom prst="rect">
            <a:avLst/>
          </a:prstGeom>
          <a:noFill/>
        </p:spPr>
        <p:txBody>
          <a:bodyPr wrap="none" rtlCol="0">
            <a:spAutoFit/>
          </a:bodyPr>
          <a:lstStyle/>
          <a:p>
            <a:r>
              <a:rPr lang="en-US" dirty="0" smtClean="0"/>
              <a:t>High contrast</a:t>
            </a:r>
            <a:endParaRPr lang="en-US" dirty="0"/>
          </a:p>
        </p:txBody>
      </p:sp>
      <p:sp>
        <p:nvSpPr>
          <p:cNvPr id="8" name="TextBox 7"/>
          <p:cNvSpPr txBox="1"/>
          <p:nvPr/>
        </p:nvSpPr>
        <p:spPr>
          <a:xfrm>
            <a:off x="5403453" y="3017720"/>
            <a:ext cx="2323072" cy="307777"/>
          </a:xfrm>
          <a:prstGeom prst="rect">
            <a:avLst/>
          </a:prstGeom>
          <a:noFill/>
        </p:spPr>
        <p:txBody>
          <a:bodyPr wrap="none" rtlCol="0">
            <a:spAutoFit/>
          </a:bodyPr>
          <a:lstStyle/>
          <a:p>
            <a:r>
              <a:rPr lang="en-US" smtClean="0"/>
              <a:t>Local band-limited contrast</a:t>
            </a:r>
            <a:endParaRPr lang="en-US"/>
          </a:p>
        </p:txBody>
      </p:sp>
      <p:sp>
        <p:nvSpPr>
          <p:cNvPr id="12" name="Rectangle 11"/>
          <p:cNvSpPr/>
          <p:nvPr/>
        </p:nvSpPr>
        <p:spPr>
          <a:xfrm>
            <a:off x="5796189" y="4313401"/>
            <a:ext cx="861133" cy="307777"/>
          </a:xfrm>
          <a:prstGeom prst="rect">
            <a:avLst/>
          </a:prstGeom>
        </p:spPr>
        <p:txBody>
          <a:bodyPr wrap="none">
            <a:spAutoFit/>
          </a:bodyPr>
          <a:lstStyle/>
          <a:p>
            <a:r>
              <a:rPr lang="en-US" dirty="0" smtClean="0">
                <a:hlinkClick r:id="rId6"/>
              </a:rPr>
              <a:t>example</a:t>
            </a:r>
            <a:endParaRPr lang="en-US" dirty="0" smtClean="0"/>
          </a:p>
        </p:txBody>
      </p:sp>
    </p:spTree>
    <p:extLst>
      <p:ext uri="{BB962C8B-B14F-4D97-AF65-F5344CB8AC3E}">
        <p14:creationId xmlns:p14="http://schemas.microsoft.com/office/powerpoint/2010/main" val="1496610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i="0">
                <a:latin typeface="Lora"/>
                <a:ea typeface="Lora"/>
                <a:cs typeface="Lora"/>
                <a:sym typeface="Lora"/>
              </a:rPr>
              <a:t>Conclusion</a:t>
            </a:r>
            <a:endParaRPr sz="2400" i="0">
              <a:latin typeface="Lora"/>
              <a:ea typeface="Lora"/>
              <a:cs typeface="Lora"/>
              <a:sym typeface="Lora"/>
            </a:endParaRPr>
          </a:p>
        </p:txBody>
      </p:sp>
      <p:sp>
        <p:nvSpPr>
          <p:cNvPr id="359" name="Shape 359"/>
          <p:cNvSpPr txBox="1">
            <a:spLocks noGrp="1"/>
          </p:cNvSpPr>
          <p:nvPr>
            <p:ph type="body" idx="1"/>
          </p:nvPr>
        </p:nvSpPr>
        <p:spPr>
          <a:xfrm>
            <a:off x="867530" y="1496151"/>
            <a:ext cx="3115700" cy="63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smtClean="0">
                <a:solidFill>
                  <a:srgbClr val="CC0000"/>
                </a:solidFill>
              </a:rPr>
              <a:t>Contrast in simple patterns</a:t>
            </a:r>
            <a:endParaRPr b="1" dirty="0">
              <a:solidFill>
                <a:srgbClr val="CC0000"/>
              </a:solidFill>
            </a:endParaRPr>
          </a:p>
          <a:p>
            <a:pPr marL="0" lvl="0" indent="0">
              <a:spcBef>
                <a:spcPts val="600"/>
              </a:spcBef>
              <a:spcAft>
                <a:spcPts val="0"/>
              </a:spcAft>
              <a:buNone/>
            </a:pPr>
            <a:endParaRPr dirty="0"/>
          </a:p>
        </p:txBody>
      </p:sp>
      <p:sp>
        <p:nvSpPr>
          <p:cNvPr id="360" name="Shape 360"/>
          <p:cNvSpPr txBox="1">
            <a:spLocks noGrp="1"/>
          </p:cNvSpPr>
          <p:nvPr>
            <p:ph type="body" idx="2"/>
          </p:nvPr>
        </p:nvSpPr>
        <p:spPr>
          <a:xfrm>
            <a:off x="5037205" y="1503756"/>
            <a:ext cx="2579100" cy="676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smtClean="0">
                <a:solidFill>
                  <a:srgbClr val="CC0000"/>
                </a:solidFill>
              </a:rPr>
              <a:t>Contrast </a:t>
            </a:r>
            <a:r>
              <a:rPr lang="en-US" b="1" smtClean="0">
                <a:solidFill>
                  <a:srgbClr val="CC0000"/>
                </a:solidFill>
              </a:rPr>
              <a:t>in images</a:t>
            </a:r>
            <a:endParaRPr b="1" dirty="0">
              <a:solidFill>
                <a:srgbClr val="CC0000"/>
              </a:solidFill>
            </a:endParaRPr>
          </a:p>
          <a:p>
            <a:pPr marL="0" lvl="0" indent="0">
              <a:spcBef>
                <a:spcPts val="600"/>
              </a:spcBef>
              <a:spcAft>
                <a:spcPts val="0"/>
              </a:spcAft>
              <a:buNone/>
            </a:pPr>
            <a:endParaRPr dirty="0"/>
          </a:p>
        </p:txBody>
      </p:sp>
      <p:sp>
        <p:nvSpPr>
          <p:cNvPr id="361" name="Shape 361"/>
          <p:cNvSpPr txBox="1">
            <a:spLocks noGrp="1"/>
          </p:cNvSpPr>
          <p:nvPr>
            <p:ph type="body" idx="3"/>
          </p:nvPr>
        </p:nvSpPr>
        <p:spPr>
          <a:xfrm>
            <a:off x="2846770" y="2386826"/>
            <a:ext cx="3289241" cy="90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smtClean="0">
                <a:solidFill>
                  <a:srgbClr val="CC0000"/>
                </a:solidFill>
              </a:rPr>
              <a:t>New definition in contrast</a:t>
            </a:r>
            <a:endParaRPr b="1" dirty="0">
              <a:solidFill>
                <a:srgbClr val="CC0000"/>
              </a:solidFill>
            </a:endParaRPr>
          </a:p>
          <a:p>
            <a:pPr marL="0" lvl="0" indent="0" rtl="0">
              <a:spcBef>
                <a:spcPts val="600"/>
              </a:spcBef>
              <a:spcAft>
                <a:spcPts val="0"/>
              </a:spcAft>
              <a:buNone/>
            </a:pPr>
            <a:endParaRPr dirty="0"/>
          </a:p>
          <a:p>
            <a:pPr marL="0" lvl="0" indent="0">
              <a:spcBef>
                <a:spcPts val="600"/>
              </a:spcBef>
              <a:spcAft>
                <a:spcPts val="0"/>
              </a:spcAft>
              <a:buNone/>
            </a:pPr>
            <a:endParaRPr dirty="0"/>
          </a:p>
        </p:txBody>
      </p:sp>
      <p:grpSp>
        <p:nvGrpSpPr>
          <p:cNvPr id="362" name="Shape 362"/>
          <p:cNvGrpSpPr/>
          <p:nvPr/>
        </p:nvGrpSpPr>
        <p:grpSpPr>
          <a:xfrm>
            <a:off x="4381077" y="103171"/>
            <a:ext cx="381881" cy="241378"/>
            <a:chOff x="3241525" y="3039450"/>
            <a:chExt cx="494600" cy="312625"/>
          </a:xfrm>
        </p:grpSpPr>
        <p:sp>
          <p:nvSpPr>
            <p:cNvPr id="363" name="Shape 363"/>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 name="Shape 361"/>
          <p:cNvSpPr txBox="1">
            <a:spLocks/>
          </p:cNvSpPr>
          <p:nvPr/>
        </p:nvSpPr>
        <p:spPr>
          <a:xfrm>
            <a:off x="2624021" y="3291789"/>
            <a:ext cx="3895992" cy="90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1pPr>
            <a:lvl2pPr marL="914400" marR="0" lvl="1"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2pPr>
            <a:lvl3pPr marL="1371600" marR="0" lvl="2"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3pPr>
            <a:lvl4pPr marL="1828800" marR="0" lvl="3"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4pPr>
            <a:lvl5pPr marL="2286000" marR="0" lvl="4"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5pPr>
            <a:lvl6pPr marL="2743200" marR="0" lvl="5"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6pPr>
            <a:lvl7pPr marL="3200400" marR="0" lvl="6"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7pPr>
            <a:lvl8pPr marL="3657600" marR="0" lvl="7" indent="-342900" algn="l" rtl="0">
              <a:lnSpc>
                <a:spcPct val="115000"/>
              </a:lnSpc>
              <a:spcBef>
                <a:spcPts val="0"/>
              </a:spcBef>
              <a:spcAft>
                <a:spcPts val="0"/>
              </a:spcAft>
              <a:buClr>
                <a:srgbClr val="000000"/>
              </a:buClr>
              <a:buSzPts val="1800"/>
              <a:buFont typeface="Lora"/>
              <a:buChar char="○"/>
              <a:defRPr sz="1800" b="0" i="0" u="none" strike="noStrike" cap="none">
                <a:solidFill>
                  <a:srgbClr val="000000"/>
                </a:solidFill>
                <a:latin typeface="Lora"/>
                <a:ea typeface="Lora"/>
                <a:cs typeface="Lora"/>
                <a:sym typeface="Lora"/>
              </a:defRPr>
            </a:lvl8pPr>
            <a:lvl9pPr marL="4114800" marR="0" lvl="8" indent="-342900" algn="l" rtl="0">
              <a:lnSpc>
                <a:spcPct val="115000"/>
              </a:lnSpc>
              <a:spcBef>
                <a:spcPts val="0"/>
              </a:spcBef>
              <a:spcAft>
                <a:spcPts val="0"/>
              </a:spcAft>
              <a:buClr>
                <a:srgbClr val="000000"/>
              </a:buClr>
              <a:buSzPts val="1800"/>
              <a:buFont typeface="Lora"/>
              <a:buChar char="■"/>
              <a:defRPr sz="1800" b="0" i="0" u="none" strike="noStrike" cap="none">
                <a:solidFill>
                  <a:srgbClr val="000000"/>
                </a:solidFill>
                <a:latin typeface="Lora"/>
                <a:ea typeface="Lora"/>
                <a:cs typeface="Lora"/>
                <a:sym typeface="Lora"/>
              </a:defRPr>
            </a:lvl9pPr>
          </a:lstStyle>
          <a:p>
            <a:pPr marL="0" indent="0" algn="ctr">
              <a:buFont typeface="Lora"/>
              <a:buNone/>
            </a:pPr>
            <a:r>
              <a:rPr lang="en-US" b="1" dirty="0">
                <a:solidFill>
                  <a:srgbClr val="CC0000"/>
                </a:solidFill>
              </a:rPr>
              <a:t>L</a:t>
            </a:r>
            <a:r>
              <a:rPr lang="en-US" b="1" dirty="0" smtClean="0">
                <a:solidFill>
                  <a:srgbClr val="CC0000"/>
                </a:solidFill>
              </a:rPr>
              <a:t>ocal contrast enhancement</a:t>
            </a:r>
          </a:p>
          <a:p>
            <a:pPr marL="0" indent="0">
              <a:buFont typeface="Lora"/>
              <a:buNone/>
            </a:pPr>
            <a:endParaRPr lang="en-US" dirty="0" smtClean="0"/>
          </a:p>
          <a:p>
            <a:pPr marL="0" indent="0">
              <a:buFont typeface="Lora"/>
              <a:buNone/>
            </a:pPr>
            <a:endParaRPr lang="en-US" dirty="0"/>
          </a:p>
        </p:txBody>
      </p:sp>
    </p:spTree>
    <p:extLst>
      <p:ext uri="{BB962C8B-B14F-4D97-AF65-F5344CB8AC3E}">
        <p14:creationId xmlns:p14="http://schemas.microsoft.com/office/powerpoint/2010/main" val="540905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31425" y="1434775"/>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a:latin typeface="Lora"/>
                <a:ea typeface="Lora"/>
                <a:cs typeface="Lora"/>
                <a:sym typeface="Lora"/>
              </a:rPr>
              <a:t>Thanks!</a:t>
            </a:r>
            <a:endParaRPr sz="3600">
              <a:latin typeface="Lora"/>
              <a:ea typeface="Lora"/>
              <a:cs typeface="Lora"/>
              <a:sym typeface="Lora"/>
            </a:endParaRPr>
          </a:p>
        </p:txBody>
      </p:sp>
      <p:sp>
        <p:nvSpPr>
          <p:cNvPr id="371" name="Shape 371"/>
          <p:cNvSpPr txBox="1">
            <a:spLocks noGrp="1"/>
          </p:cNvSpPr>
          <p:nvPr>
            <p:ph type="body" idx="1"/>
          </p:nvPr>
        </p:nvSpPr>
        <p:spPr>
          <a:xfrm>
            <a:off x="1031425" y="2343600"/>
            <a:ext cx="7081200" cy="279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solidFill>
                  <a:srgbClr val="CC0000"/>
                </a:solidFill>
              </a:rPr>
              <a:t>Any questions?</a:t>
            </a:r>
            <a:endParaRPr sz="3600" b="1">
              <a:solidFill>
                <a:srgbClr val="CC0000"/>
              </a:solidFill>
            </a:endParaRPr>
          </a:p>
          <a:p>
            <a:pPr marL="0" lvl="0" indent="0" algn="ctr" rtl="0">
              <a:spcBef>
                <a:spcPts val="600"/>
              </a:spcBef>
              <a:spcAft>
                <a:spcPts val="0"/>
              </a:spcAft>
              <a:buNone/>
            </a:pPr>
            <a:endParaRPr/>
          </a:p>
          <a:p>
            <a:pPr marL="0" lvl="0" indent="0" algn="ctr" rtl="0">
              <a:spcBef>
                <a:spcPts val="0"/>
              </a:spcBef>
              <a:spcAft>
                <a:spcPts val="0"/>
              </a:spcAft>
              <a:buNone/>
            </a:pPr>
            <a:endParaRPr/>
          </a:p>
        </p:txBody>
      </p:sp>
      <p:sp>
        <p:nvSpPr>
          <p:cNvPr id="372" name="Shape 372"/>
          <p:cNvSpPr/>
          <p:nvPr/>
        </p:nvSpPr>
        <p:spPr>
          <a:xfrm>
            <a:off x="4410757" y="111095"/>
            <a:ext cx="322468" cy="289480"/>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8694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idx="4294967295"/>
          </p:nvPr>
        </p:nvSpPr>
        <p:spPr>
          <a:xfrm>
            <a:off x="685800" y="2573942"/>
            <a:ext cx="77724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a:t>Introduction</a:t>
            </a:r>
            <a:endParaRPr sz="6000"/>
          </a:p>
        </p:txBody>
      </p:sp>
      <p:sp>
        <p:nvSpPr>
          <p:cNvPr id="147" name="Shape 147"/>
          <p:cNvSpPr txBox="1">
            <a:spLocks noGrp="1"/>
          </p:cNvSpPr>
          <p:nvPr>
            <p:ph type="subTitle" idx="4294967295"/>
          </p:nvPr>
        </p:nvSpPr>
        <p:spPr>
          <a:xfrm>
            <a:off x="2053900" y="3563950"/>
            <a:ext cx="5082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dirty="0" smtClean="0">
                <a:solidFill>
                  <a:srgbClr val="434343"/>
                </a:solidFill>
              </a:rPr>
              <a:t>What is contrast? </a:t>
            </a:r>
          </a:p>
          <a:p>
            <a:pPr marL="0" lvl="0" indent="0" algn="ctr" rtl="0">
              <a:spcBef>
                <a:spcPts val="600"/>
              </a:spcBef>
              <a:spcAft>
                <a:spcPts val="0"/>
              </a:spcAft>
              <a:buNone/>
            </a:pPr>
            <a:r>
              <a:rPr lang="en-US" sz="1400" dirty="0" smtClean="0">
                <a:solidFill>
                  <a:srgbClr val="434343"/>
                </a:solidFill>
              </a:rPr>
              <a:t>How to define it?</a:t>
            </a:r>
            <a:endParaRPr sz="1400" dirty="0">
              <a:solidFill>
                <a:schemeClr val="dk1"/>
              </a:solidFill>
            </a:endParaRPr>
          </a:p>
          <a:p>
            <a:pPr marL="0" lvl="0" indent="0" algn="ctr" rtl="0">
              <a:spcBef>
                <a:spcPts val="600"/>
              </a:spcBef>
              <a:spcAft>
                <a:spcPts val="0"/>
              </a:spcAft>
              <a:buNone/>
            </a:pPr>
            <a:endParaRPr sz="1400" dirty="0">
              <a:solidFill>
                <a:srgbClr val="434343"/>
              </a:solidFill>
            </a:endParaRPr>
          </a:p>
        </p:txBody>
      </p:sp>
      <p:grpSp>
        <p:nvGrpSpPr>
          <p:cNvPr id="148" name="Shape 148"/>
          <p:cNvGrpSpPr/>
          <p:nvPr/>
        </p:nvGrpSpPr>
        <p:grpSpPr>
          <a:xfrm>
            <a:off x="2053991" y="1046039"/>
            <a:ext cx="690024" cy="1473311"/>
            <a:chOff x="3386850" y="2264625"/>
            <a:chExt cx="203950" cy="509250"/>
          </a:xfrm>
        </p:grpSpPr>
        <p:sp>
          <p:nvSpPr>
            <p:cNvPr id="149" name="Shape 149"/>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1" name="Shape 151"/>
          <p:cNvGrpSpPr/>
          <p:nvPr/>
        </p:nvGrpSpPr>
        <p:grpSpPr>
          <a:xfrm>
            <a:off x="6440986" y="1233295"/>
            <a:ext cx="566026" cy="1098799"/>
            <a:chOff x="4753325" y="2329350"/>
            <a:chExt cx="167300" cy="379800"/>
          </a:xfrm>
        </p:grpSpPr>
        <p:sp>
          <p:nvSpPr>
            <p:cNvPr id="152" name="Shape 152"/>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4275013" y="1053173"/>
            <a:ext cx="558856" cy="1473330"/>
            <a:chOff x="4076175" y="2267050"/>
            <a:chExt cx="173450" cy="504375"/>
          </a:xfrm>
        </p:grpSpPr>
        <p:sp>
          <p:nvSpPr>
            <p:cNvPr id="155" name="Shape 155"/>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7" name="Shape 157"/>
          <p:cNvGrpSpPr/>
          <p:nvPr/>
        </p:nvGrpSpPr>
        <p:grpSpPr>
          <a:xfrm>
            <a:off x="4406518" y="110100"/>
            <a:ext cx="330961" cy="275331"/>
            <a:chOff x="1926350" y="995225"/>
            <a:chExt cx="428650" cy="356600"/>
          </a:xfrm>
        </p:grpSpPr>
        <p:sp>
          <p:nvSpPr>
            <p:cNvPr id="158" name="Shape 158"/>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Shape 166"/>
          <p:cNvGrpSpPr/>
          <p:nvPr/>
        </p:nvGrpSpPr>
        <p:grpSpPr>
          <a:xfrm>
            <a:off x="4406518" y="110100"/>
            <a:ext cx="330961" cy="275331"/>
            <a:chOff x="1926350" y="995225"/>
            <a:chExt cx="428650" cy="356600"/>
          </a:xfrm>
        </p:grpSpPr>
        <p:sp>
          <p:nvSpPr>
            <p:cNvPr id="167" name="Shape 167"/>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1" name="Shape 17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72" name="Shape 172"/>
          <p:cNvSpPr txBox="1">
            <a:spLocks noGrp="1"/>
          </p:cNvSpPr>
          <p:nvPr>
            <p:ph type="body" idx="2"/>
          </p:nvPr>
        </p:nvSpPr>
        <p:spPr>
          <a:xfrm>
            <a:off x="1112875" y="1416900"/>
            <a:ext cx="6918300" cy="2515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b="1" dirty="0"/>
              <a:t>What is </a:t>
            </a:r>
            <a:r>
              <a:rPr lang="en-US" sz="3000" b="1" dirty="0" smtClean="0"/>
              <a:t>contrast?</a:t>
            </a:r>
            <a:endParaRPr sz="3000" b="1" dirty="0"/>
          </a:p>
          <a:p>
            <a:pPr marL="0" lvl="0" indent="0" algn="ctr" rtl="0">
              <a:spcBef>
                <a:spcPts val="600"/>
              </a:spcBef>
              <a:spcAft>
                <a:spcPts val="0"/>
              </a:spcAft>
              <a:buNone/>
            </a:pPr>
            <a:endParaRPr sz="3000" dirty="0"/>
          </a:p>
        </p:txBody>
      </p:sp>
      <p:sp>
        <p:nvSpPr>
          <p:cNvPr id="10" name="Content Placeholder 2"/>
          <p:cNvSpPr txBox="1">
            <a:spLocks/>
          </p:cNvSpPr>
          <p:nvPr/>
        </p:nvSpPr>
        <p:spPr>
          <a:xfrm>
            <a:off x="482464" y="2239758"/>
            <a:ext cx="8510030" cy="2694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lvl="1"/>
            <a:r>
              <a:rPr lang="en-US" dirty="0" smtClean="0"/>
              <a:t>Variance </a:t>
            </a:r>
            <a:endParaRPr lang="en-US" dirty="0"/>
          </a:p>
          <a:p>
            <a:pPr lvl="1"/>
            <a:r>
              <a:rPr lang="en-US" dirty="0" smtClean="0"/>
              <a:t>Spatial frequency. (luminance change) </a:t>
            </a:r>
          </a:p>
          <a:p>
            <a:pPr lvl="1">
              <a:spcAft>
                <a:spcPts val="600"/>
              </a:spcAft>
            </a:pPr>
            <a:r>
              <a:rPr lang="en-US" dirty="0" smtClean="0"/>
              <a:t>Human sensory systems (vision, audition, olfaction, taste, touch, temperature) :organized to respond strongly to temporal and spatial changes in the physical power of the stimulus.</a:t>
            </a:r>
            <a:endParaRPr lang="en-US" b="1" dirty="0" smtClean="0"/>
          </a:p>
          <a:p>
            <a:pPr marL="0" indent="0">
              <a:spcBef>
                <a:spcPts val="3000"/>
              </a:spcBef>
              <a:buFont typeface="Lora"/>
              <a:buNone/>
            </a:pPr>
            <a:endParaRPr lang="en-US" b="1" dirty="0" smtClean="0"/>
          </a:p>
          <a:p>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pSp>
        <p:nvGrpSpPr>
          <p:cNvPr id="178" name="Shape 178"/>
          <p:cNvGrpSpPr/>
          <p:nvPr/>
        </p:nvGrpSpPr>
        <p:grpSpPr>
          <a:xfrm>
            <a:off x="4406518" y="110100"/>
            <a:ext cx="330961" cy="275331"/>
            <a:chOff x="1926350" y="995225"/>
            <a:chExt cx="428650" cy="356600"/>
          </a:xfrm>
        </p:grpSpPr>
        <p:sp>
          <p:nvSpPr>
            <p:cNvPr id="179" name="Shape 179"/>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3" name="Shape 183"/>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84" name="Shape 184"/>
          <p:cNvSpPr txBox="1">
            <a:spLocks noGrp="1"/>
          </p:cNvSpPr>
          <p:nvPr>
            <p:ph type="body" idx="2"/>
          </p:nvPr>
        </p:nvSpPr>
        <p:spPr>
          <a:xfrm>
            <a:off x="1112875" y="930850"/>
            <a:ext cx="6918300" cy="2515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smtClean="0"/>
              <a:t>Definition of contrast in simple patterns</a:t>
            </a:r>
            <a:endParaRPr sz="2400" dirty="0"/>
          </a:p>
        </p:txBody>
      </p:sp>
      <p:sp>
        <p:nvSpPr>
          <p:cNvPr id="12" name="Content Placeholder 2"/>
          <p:cNvSpPr txBox="1">
            <a:spLocks/>
          </p:cNvSpPr>
          <p:nvPr/>
        </p:nvSpPr>
        <p:spPr>
          <a:xfrm>
            <a:off x="868101" y="1352090"/>
            <a:ext cx="7429382" cy="22813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r>
              <a:rPr lang="en-US" sz="1600" b="1" dirty="0" smtClean="0"/>
              <a:t>Weber Contrast</a:t>
            </a:r>
          </a:p>
          <a:p>
            <a:pPr lvl="1"/>
            <a:r>
              <a:rPr lang="en-US" sz="1600" dirty="0" smtClean="0"/>
              <a:t>Used for patterns: small, sharp-edged graphic objects like symbols and text characters on larger uniform backgrounds.</a:t>
            </a:r>
          </a:p>
          <a:p>
            <a:pPr lvl="1"/>
            <a:r>
              <a:rPr lang="en-US" sz="1600" dirty="0" smtClean="0"/>
              <a:t>background is lighter than the symbol CW: negative(0 to </a:t>
            </a:r>
            <a:r>
              <a:rPr lang="mr-IN" sz="1600" dirty="0" smtClean="0"/>
              <a:t>–</a:t>
            </a:r>
            <a:r>
              <a:rPr lang="en-US" sz="1600" dirty="0" smtClean="0"/>
              <a:t> 1); background is darker than the symbol CW: positive(0 to ~~).</a:t>
            </a:r>
          </a:p>
          <a:p>
            <a:pPr lvl="1"/>
            <a:endParaRPr lang="en-US" sz="1600" dirty="0" smtClean="0"/>
          </a:p>
          <a:p>
            <a:endParaRPr lang="en-US" sz="1600" b="1" dirty="0" smtClean="0"/>
          </a:p>
          <a:p>
            <a:pPr lvl="1"/>
            <a:endParaRPr lang="en-US" sz="1600" dirty="0"/>
          </a:p>
        </p:txBody>
      </p:sp>
      <p:pic>
        <p:nvPicPr>
          <p:cNvPr id="13" name="Picture 12"/>
          <p:cNvPicPr>
            <a:picLocks noChangeAspect="1"/>
          </p:cNvPicPr>
          <p:nvPr/>
        </p:nvPicPr>
        <p:blipFill>
          <a:blip r:embed="rId3"/>
          <a:stretch>
            <a:fillRect/>
          </a:stretch>
        </p:blipFill>
        <p:spPr>
          <a:xfrm>
            <a:off x="1374210" y="3041176"/>
            <a:ext cx="3984868" cy="1870830"/>
          </a:xfrm>
          <a:prstGeom prst="rect">
            <a:avLst/>
          </a:prstGeom>
        </p:spPr>
      </p:pic>
      <p:pic>
        <p:nvPicPr>
          <p:cNvPr id="3" name="Picture 2"/>
          <p:cNvPicPr>
            <a:picLocks noChangeAspect="1"/>
          </p:cNvPicPr>
          <p:nvPr/>
        </p:nvPicPr>
        <p:blipFill>
          <a:blip r:embed="rId4"/>
          <a:stretch>
            <a:fillRect/>
          </a:stretch>
        </p:blipFill>
        <p:spPr>
          <a:xfrm>
            <a:off x="5728943" y="3578264"/>
            <a:ext cx="1315801" cy="46296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grpSp>
        <p:nvGrpSpPr>
          <p:cNvPr id="191" name="Shape 191"/>
          <p:cNvGrpSpPr/>
          <p:nvPr/>
        </p:nvGrpSpPr>
        <p:grpSpPr>
          <a:xfrm>
            <a:off x="4406518" y="110100"/>
            <a:ext cx="330961" cy="275331"/>
            <a:chOff x="1926350" y="995225"/>
            <a:chExt cx="428650" cy="356600"/>
          </a:xfrm>
        </p:grpSpPr>
        <p:sp>
          <p:nvSpPr>
            <p:cNvPr id="192" name="Shape 192"/>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6" name="Shape 196"/>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3" name="Content Placeholder 2"/>
          <p:cNvSpPr txBox="1">
            <a:spLocks/>
          </p:cNvSpPr>
          <p:nvPr/>
        </p:nvSpPr>
        <p:spPr>
          <a:xfrm>
            <a:off x="1275389" y="1019700"/>
            <a:ext cx="6763408" cy="116805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r>
              <a:rPr lang="en-US" sz="1400" b="1" dirty="0" smtClean="0"/>
              <a:t>Michelson Contrast</a:t>
            </a:r>
          </a:p>
          <a:p>
            <a:pPr lvl="1"/>
            <a:r>
              <a:rPr lang="en-US" sz="1400" dirty="0" smtClean="0"/>
              <a:t>For simple periodic patterns (e.g., textures) there is no large area of uniform luminance that dominates the user's brightness adaptation. There is no clear choice for the denominator of the above statistics .</a:t>
            </a:r>
          </a:p>
          <a:p>
            <a:endParaRPr lang="en-US" sz="1400" dirty="0"/>
          </a:p>
        </p:txBody>
      </p:sp>
      <p:pic>
        <p:nvPicPr>
          <p:cNvPr id="14" name="Picture 13"/>
          <p:cNvPicPr>
            <a:picLocks noChangeAspect="1"/>
          </p:cNvPicPr>
          <p:nvPr/>
        </p:nvPicPr>
        <p:blipFill>
          <a:blip r:embed="rId3"/>
          <a:stretch>
            <a:fillRect/>
          </a:stretch>
        </p:blipFill>
        <p:spPr>
          <a:xfrm>
            <a:off x="1549707" y="2362280"/>
            <a:ext cx="2773140" cy="1769072"/>
          </a:xfrm>
          <a:prstGeom prst="rect">
            <a:avLst/>
          </a:prstGeom>
        </p:spPr>
      </p:pic>
      <p:sp>
        <p:nvSpPr>
          <p:cNvPr id="15" name="TextBox 14"/>
          <p:cNvSpPr txBox="1"/>
          <p:nvPr/>
        </p:nvSpPr>
        <p:spPr>
          <a:xfrm>
            <a:off x="4737479" y="2443727"/>
            <a:ext cx="2303362" cy="369332"/>
          </a:xfrm>
          <a:prstGeom prst="rect">
            <a:avLst/>
          </a:prstGeom>
          <a:noFill/>
        </p:spPr>
        <p:txBody>
          <a:bodyPr wrap="square" rtlCol="0">
            <a:spAutoFit/>
          </a:bodyPr>
          <a:lstStyle/>
          <a:p>
            <a:r>
              <a:rPr lang="en-US" smtClean="0"/>
              <a:t>Equation:</a:t>
            </a:r>
            <a:endParaRPr lang="en-US"/>
          </a:p>
        </p:txBody>
      </p:sp>
      <p:pic>
        <p:nvPicPr>
          <p:cNvPr id="16" name="Picture 15"/>
          <p:cNvPicPr>
            <a:picLocks noChangeAspect="1"/>
          </p:cNvPicPr>
          <p:nvPr/>
        </p:nvPicPr>
        <p:blipFill>
          <a:blip r:embed="rId4"/>
          <a:stretch>
            <a:fillRect/>
          </a:stretch>
        </p:blipFill>
        <p:spPr>
          <a:xfrm>
            <a:off x="4986554" y="2823122"/>
            <a:ext cx="2388535" cy="58494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ctrTitle" idx="4294967295"/>
          </p:nvPr>
        </p:nvSpPr>
        <p:spPr>
          <a:xfrm>
            <a:off x="685813" y="2839555"/>
            <a:ext cx="7772400" cy="1159800"/>
          </a:xfrm>
          <a:prstGeom prst="rect">
            <a:avLst/>
          </a:prstGeom>
        </p:spPr>
        <p:txBody>
          <a:bodyPr spcFirstLastPara="1" wrap="square" lIns="91425" tIns="91425" rIns="91425" bIns="91425" anchor="t" anchorCtr="0">
            <a:noAutofit/>
          </a:bodyPr>
          <a:lstStyle/>
          <a:p>
            <a:pPr lvl="0">
              <a:spcBef>
                <a:spcPts val="600"/>
              </a:spcBef>
            </a:pPr>
            <a:r>
              <a:rPr lang="en-US" sz="4400" b="1" dirty="0"/>
              <a:t>Definition of Contrast in images</a:t>
            </a:r>
            <a:endParaRPr lang="en-US" sz="4400" dirty="0"/>
          </a:p>
        </p:txBody>
      </p:sp>
      <p:grpSp>
        <p:nvGrpSpPr>
          <p:cNvPr id="218" name="Shape 218"/>
          <p:cNvGrpSpPr/>
          <p:nvPr/>
        </p:nvGrpSpPr>
        <p:grpSpPr>
          <a:xfrm>
            <a:off x="3595667" y="1011331"/>
            <a:ext cx="2072269" cy="1654216"/>
            <a:chOff x="5975075" y="2327500"/>
            <a:chExt cx="420100" cy="388350"/>
          </a:xfrm>
        </p:grpSpPr>
        <p:sp>
          <p:nvSpPr>
            <p:cNvPr id="219" name="Shape 219"/>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2" name="Shape 222"/>
          <p:cNvGrpSpPr/>
          <p:nvPr/>
        </p:nvGrpSpPr>
        <p:grpSpPr>
          <a:xfrm>
            <a:off x="4374460" y="114911"/>
            <a:ext cx="395084" cy="292298"/>
            <a:chOff x="5255200" y="3006475"/>
            <a:chExt cx="511700" cy="378575"/>
          </a:xfrm>
        </p:grpSpPr>
        <p:sp>
          <p:nvSpPr>
            <p:cNvPr id="223" name="Shape 22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79757"/>
          </a:xfrm>
        </p:spPr>
        <p:txBody>
          <a:bodyPr/>
          <a:lstStyle/>
          <a:p>
            <a:r>
              <a:rPr lang="en-US" sz="1400" b="1" dirty="0" smtClean="0"/>
              <a:t>One common way(root mean square contrast)</a:t>
            </a:r>
          </a:p>
          <a:p>
            <a:r>
              <a:rPr lang="en-US" sz="1400" dirty="0"/>
              <a:t>With this definition, images of different human faces have the same contrast if their </a:t>
            </a:r>
            <a:r>
              <a:rPr lang="en-US" sz="1400" dirty="0" err="1"/>
              <a:t>rms</a:t>
            </a:r>
            <a:r>
              <a:rPr lang="en-US" sz="1400" dirty="0"/>
              <a:t> contrast is equal. 9 The </a:t>
            </a:r>
            <a:r>
              <a:rPr lang="en-US" sz="1400" dirty="0" err="1"/>
              <a:t>rms</a:t>
            </a:r>
            <a:r>
              <a:rPr lang="en-US" sz="1400" dirty="0"/>
              <a:t> contrast does not depend on spatial frequency content of the image or the spatial distribution of contrast in the image. </a:t>
            </a:r>
          </a:p>
          <a:p>
            <a:pPr lvl="1"/>
            <a:endParaRPr lang="en-US" sz="1400" dirty="0"/>
          </a:p>
        </p:txBody>
      </p:sp>
      <p:sp>
        <p:nvSpPr>
          <p:cNvPr id="10" name="Text Placeholder 1"/>
          <p:cNvSpPr>
            <a:spLocks noGrp="1"/>
          </p:cNvSpPr>
          <p:nvPr>
            <p:ph type="body" idx="2"/>
          </p:nvPr>
        </p:nvSpPr>
        <p:spPr>
          <a:xfrm>
            <a:off x="4294059" y="2904783"/>
            <a:ext cx="3009749" cy="571514"/>
          </a:xfrm>
        </p:spPr>
        <p:txBody>
          <a:bodyPr/>
          <a:lstStyle/>
          <a:p>
            <a:pPr marL="171450" indent="-171450">
              <a:buFont typeface="Arial" charset="0"/>
              <a:buChar char="•"/>
            </a:pPr>
            <a:r>
              <a:rPr lang="en-US" sz="1200" dirty="0" smtClean="0"/>
              <a:t>Xi: It’s a gray value of some point</a:t>
            </a:r>
            <a:endParaRPr lang="en-US" sz="1600" dirty="0"/>
          </a:p>
          <a:p>
            <a:pPr marL="171450" indent="-171450">
              <a:buFont typeface="Arial" charset="0"/>
              <a:buChar char="•"/>
            </a:pPr>
            <a:endParaRPr lang="en-US" sz="1200" dirty="0"/>
          </a:p>
        </p:txBody>
      </p:sp>
      <p:pic>
        <p:nvPicPr>
          <p:cNvPr id="4" name="Picture 3"/>
          <p:cNvPicPr>
            <a:picLocks noChangeAspect="1"/>
          </p:cNvPicPr>
          <p:nvPr/>
        </p:nvPicPr>
        <p:blipFill>
          <a:blip r:embed="rId3"/>
          <a:stretch>
            <a:fillRect/>
          </a:stretch>
        </p:blipFill>
        <p:spPr>
          <a:xfrm>
            <a:off x="1610272" y="2904783"/>
            <a:ext cx="2291693" cy="628491"/>
          </a:xfrm>
          <a:prstGeom prst="rect">
            <a:avLst/>
          </a:prstGeom>
        </p:spPr>
      </p:pic>
    </p:spTree>
    <p:extLst>
      <p:ext uri="{BB962C8B-B14F-4D97-AF65-F5344CB8AC3E}">
        <p14:creationId xmlns:p14="http://schemas.microsoft.com/office/powerpoint/2010/main" val="1980187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Local Contrast</a:t>
            </a:r>
          </a:p>
          <a:p>
            <a:pPr lvl="1"/>
            <a:r>
              <a:rPr lang="en-US" sz="1600" dirty="0"/>
              <a:t>The local nature of contrast changes across an image and spatial frequency content are related and should be </a:t>
            </a:r>
            <a:r>
              <a:rPr lang="en-US" sz="1600" dirty="0" smtClean="0"/>
              <a:t>considered </a:t>
            </a:r>
            <a:r>
              <a:rPr lang="en-US" sz="1600" dirty="0"/>
              <a:t>together. </a:t>
            </a:r>
          </a:p>
          <a:p>
            <a:pPr lvl="1"/>
            <a:endParaRPr lang="en-US" sz="1600" dirty="0"/>
          </a:p>
        </p:txBody>
      </p:sp>
      <p:sp>
        <p:nvSpPr>
          <p:cNvPr id="10" name="Text Placeholder 1"/>
          <p:cNvSpPr>
            <a:spLocks noGrp="1"/>
          </p:cNvSpPr>
          <p:nvPr>
            <p:ph type="body" idx="2"/>
          </p:nvPr>
        </p:nvSpPr>
        <p:spPr>
          <a:xfrm>
            <a:off x="4476072" y="2529968"/>
            <a:ext cx="3009749" cy="770802"/>
          </a:xfrm>
        </p:spPr>
        <p:txBody>
          <a:bodyPr/>
          <a:lstStyle/>
          <a:p>
            <a:pPr marL="171450" indent="-171450">
              <a:buFont typeface="Arial" charset="0"/>
              <a:buChar char="•"/>
            </a:pPr>
            <a:r>
              <a:rPr lang="en-US" sz="1200" dirty="0" smtClean="0"/>
              <a:t>I</a:t>
            </a:r>
            <a:r>
              <a:rPr lang="en-US" sz="1200" smtClean="0"/>
              <a:t>: Background luminance</a:t>
            </a:r>
            <a:endParaRPr lang="en-US" sz="1200" dirty="0"/>
          </a:p>
        </p:txBody>
      </p:sp>
      <p:pic>
        <p:nvPicPr>
          <p:cNvPr id="4" name="Picture 3"/>
          <p:cNvPicPr>
            <a:picLocks noChangeAspect="1"/>
          </p:cNvPicPr>
          <p:nvPr/>
        </p:nvPicPr>
        <p:blipFill>
          <a:blip r:embed="rId3"/>
          <a:stretch>
            <a:fillRect/>
          </a:stretch>
        </p:blipFill>
        <p:spPr>
          <a:xfrm>
            <a:off x="1115815" y="2688022"/>
            <a:ext cx="3258645" cy="454695"/>
          </a:xfrm>
          <a:prstGeom prst="rect">
            <a:avLst/>
          </a:prstGeom>
        </p:spPr>
      </p:pic>
      <p:sp>
        <p:nvSpPr>
          <p:cNvPr id="3" name="TextBox 2">
            <a:hlinkClick r:id="rId4"/>
          </p:cNvPr>
          <p:cNvSpPr txBox="1"/>
          <p:nvPr/>
        </p:nvSpPr>
        <p:spPr>
          <a:xfrm>
            <a:off x="1329525" y="3618186"/>
            <a:ext cx="2831224" cy="307777"/>
          </a:xfrm>
          <a:prstGeom prst="rect">
            <a:avLst/>
          </a:prstGeom>
          <a:noFill/>
        </p:spPr>
        <p:txBody>
          <a:bodyPr wrap="none" rtlCol="0">
            <a:spAutoFit/>
          </a:bodyPr>
          <a:lstStyle/>
          <a:p>
            <a:r>
              <a:rPr lang="en-US" dirty="0" smtClean="0">
                <a:hlinkClick r:id="rId4"/>
              </a:rPr>
              <a:t>Global contrast </a:t>
            </a:r>
            <a:r>
              <a:rPr lang="en-US" dirty="0" err="1" smtClean="0">
                <a:hlinkClick r:id="rId4"/>
              </a:rPr>
              <a:t>v.s</a:t>
            </a:r>
            <a:r>
              <a:rPr lang="en-US" dirty="0" smtClean="0">
                <a:hlinkClick r:id="rId4"/>
              </a:rPr>
              <a:t> </a:t>
            </a:r>
            <a:r>
              <a:rPr lang="en-US" dirty="0">
                <a:hlinkClick r:id="rId4"/>
              </a:rPr>
              <a:t>L</a:t>
            </a:r>
            <a:r>
              <a:rPr lang="en-US" dirty="0" smtClean="0">
                <a:hlinkClick r:id="rId4"/>
              </a:rPr>
              <a:t>ocal contrast</a:t>
            </a:r>
            <a:endParaRPr lang="en-US" dirty="0"/>
          </a:p>
        </p:txBody>
      </p:sp>
    </p:spTree>
    <p:extLst>
      <p:ext uri="{BB962C8B-B14F-4D97-AF65-F5344CB8AC3E}">
        <p14:creationId xmlns:p14="http://schemas.microsoft.com/office/powerpoint/2010/main" val="1600480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Global Contrast </a:t>
            </a:r>
            <a:r>
              <a:rPr lang="en-US" b="1" dirty="0" err="1" smtClean="0"/>
              <a:t>v.s</a:t>
            </a:r>
            <a:r>
              <a:rPr lang="en-US" b="1" dirty="0" smtClean="0"/>
              <a:t> Local Contrast</a:t>
            </a:r>
            <a:endParaRPr lang="en-US" b="1" dirty="0"/>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572025" y="1558727"/>
            <a:ext cx="4389742" cy="2889697"/>
          </a:xfrm>
          <a:prstGeom prst="rect">
            <a:avLst/>
          </a:prstGeom>
        </p:spPr>
      </p:pic>
      <p:pic>
        <p:nvPicPr>
          <p:cNvPr id="6" name="Picture 5"/>
          <p:cNvPicPr>
            <a:picLocks noChangeAspect="1"/>
          </p:cNvPicPr>
          <p:nvPr/>
        </p:nvPicPr>
        <p:blipFill>
          <a:blip r:embed="rId3"/>
          <a:stretch>
            <a:fillRect/>
          </a:stretch>
        </p:blipFill>
        <p:spPr>
          <a:xfrm>
            <a:off x="168741" y="1558728"/>
            <a:ext cx="4292525" cy="2889697"/>
          </a:xfrm>
          <a:prstGeom prst="rect">
            <a:avLst/>
          </a:prstGeom>
        </p:spPr>
      </p:pic>
    </p:spTree>
    <p:extLst>
      <p:ext uri="{BB962C8B-B14F-4D97-AF65-F5344CB8AC3E}">
        <p14:creationId xmlns:p14="http://schemas.microsoft.com/office/powerpoint/2010/main" val="1222760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Yor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477</Words>
  <Application>Microsoft Macintosh PowerPoint</Application>
  <PresentationFormat>On-screen Show (16:9)</PresentationFormat>
  <Paragraphs>62</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Lora</vt:lpstr>
      <vt:lpstr>Playfair Display</vt:lpstr>
      <vt:lpstr>Yorick template</vt:lpstr>
      <vt:lpstr>Contrast in complex images </vt:lpstr>
      <vt:lpstr>Introduction</vt:lpstr>
      <vt:lpstr>Introduction</vt:lpstr>
      <vt:lpstr>Introduction</vt:lpstr>
      <vt:lpstr>Introduction</vt:lpstr>
      <vt:lpstr>Definition of Contrast in images</vt:lpstr>
      <vt:lpstr>PowerPoint Presentation</vt:lpstr>
      <vt:lpstr>PowerPoint Presentation</vt:lpstr>
      <vt:lpstr>Global Contrast v.s Local Contrast</vt:lpstr>
      <vt:lpstr>PowerPoint Presentation</vt:lpstr>
      <vt:lpstr>PowerPoint Presentation</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Contrast in complex images </dc:title>
  <cp:lastModifiedBy>529559047@qq.com</cp:lastModifiedBy>
  <cp:revision>33</cp:revision>
  <dcterms:modified xsi:type="dcterms:W3CDTF">2018-02-28T00:07:24Z</dcterms:modified>
</cp:coreProperties>
</file>